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831" autoAdjust="0"/>
  </p:normalViewPr>
  <p:slideViewPr>
    <p:cSldViewPr snapToGrid="0">
      <p:cViewPr varScale="1">
        <p:scale>
          <a:sx n="94" d="100"/>
          <a:sy n="94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en-US"/>
              <a:t>Remaining Foulant Fluorescence after 20 minutes of Hot Water </a:t>
            </a:r>
          </a:p>
        </c:rich>
      </c:tx>
      <c:layout>
        <c:manualLayout>
          <c:xMode val="edge"/>
          <c:yMode val="edge"/>
          <c:x val="0.15938300540768838"/>
          <c:y val="1.7765313849135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Test 1</c:v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(Averages!$F$3,Averages!$F$4)</c:f>
              <c:strCache>
                <c:ptCount val="2"/>
                <c:pt idx="0">
                  <c:v>Bare Membrane</c:v>
                </c:pt>
                <c:pt idx="1">
                  <c:v>Microgel Coated Membrane</c:v>
                </c:pt>
              </c:strCache>
            </c:strRef>
          </c:cat>
          <c:val>
            <c:numRef>
              <c:f>(Averages!$D$5,Averages!$D$11)</c:f>
              <c:numCache>
                <c:formatCode>General</c:formatCode>
                <c:ptCount val="2"/>
                <c:pt idx="0">
                  <c:v>87.920298879202988</c:v>
                </c:pt>
                <c:pt idx="1">
                  <c:v>39.936134453781513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5-4700-AD64-8EC8A177660C}"/>
            </c:ext>
          </c:extLst>
        </c:ser>
        <c:ser>
          <c:idx val="1"/>
          <c:order val="1"/>
          <c:tx>
            <c:v>Test 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(Averages!$F$3,Averages!$F$4)</c:f>
              <c:strCache>
                <c:ptCount val="2"/>
                <c:pt idx="0">
                  <c:v>Bare Membrane</c:v>
                </c:pt>
                <c:pt idx="1">
                  <c:v>Microgel Coated Membrane</c:v>
                </c:pt>
              </c:strCache>
            </c:strRef>
          </c:cat>
          <c:val>
            <c:numRef>
              <c:f>(Averages!$D$6,Averages!$D$12)</c:f>
              <c:numCache>
                <c:formatCode>General</c:formatCode>
                <c:ptCount val="2"/>
                <c:pt idx="0">
                  <c:v>97.541316029605596</c:v>
                </c:pt>
                <c:pt idx="1">
                  <c:v>50.103412616339192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5-4700-AD64-8EC8A177660C}"/>
            </c:ext>
          </c:extLst>
        </c:ser>
        <c:ser>
          <c:idx val="2"/>
          <c:order val="2"/>
          <c:tx>
            <c:v>Average</c:v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(Averages!$D$7,Averages!$D$16)</c:f>
              <c:numCache>
                <c:formatCode>General</c:formatCode>
                <c:ptCount val="2"/>
                <c:pt idx="0">
                  <c:v>92.7308074544043</c:v>
                </c:pt>
                <c:pt idx="1">
                  <c:v>45.019773535060352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5-4700-AD64-8EC8A1776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210384"/>
        <c:axId val="376205792"/>
      </c:barChart>
      <c:catAx>
        <c:axId val="376210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Membrane Coating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6205792"/>
        <c:crosses val="autoZero"/>
        <c:auto val="1"/>
        <c:lblAlgn val="ctr"/>
        <c:lblOffset val="100"/>
        <c:noMultiLvlLbl val="0"/>
      </c:catAx>
      <c:valAx>
        <c:axId val="3762057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Fluorescence intensity </a:t>
                </a:r>
              </a:p>
              <a:p>
                <a:pPr>
                  <a:defRPr/>
                </a:pPr>
                <a:r>
                  <a:rPr lang="en-US"/>
                  <a:t>(Percentage of Original Value)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621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2538-F0CE-4CCB-AE3A-1E7FBF4EB7FE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7E0C-969C-4CB2-8CEC-A79EC03C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-Introduce need for water purification</a:t>
            </a:r>
          </a:p>
          <a:p>
            <a:r>
              <a:rPr lang="en-US" dirty="0"/>
              <a:t>-Flux</a:t>
            </a:r>
            <a:r>
              <a:rPr lang="en-US" baseline="0" dirty="0"/>
              <a:t> of water through membrane –amount of permeate per unit area of membrane per unit time</a:t>
            </a:r>
          </a:p>
          <a:p>
            <a:r>
              <a:rPr lang="en-US" baseline="0" dirty="0"/>
              <a:t>-importance of the membrane in the process</a:t>
            </a:r>
          </a:p>
          <a:p>
            <a:r>
              <a:rPr lang="en-US" baseline="0" dirty="0"/>
              <a:t>-structure of membrane</a:t>
            </a:r>
          </a:p>
          <a:p>
            <a:r>
              <a:rPr lang="en-US" baseline="0" dirty="0"/>
              <a:t>-Transition to </a:t>
            </a:r>
            <a:r>
              <a:rPr lang="en-US" baseline="0" dirty="0" err="1"/>
              <a:t>foulants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of antifouling coating</a:t>
            </a:r>
            <a:r>
              <a:rPr lang="en-US" baseline="0" dirty="0"/>
              <a:t>s to flux</a:t>
            </a:r>
          </a:p>
          <a:p>
            <a:r>
              <a:rPr lang="en-US" baseline="0" dirty="0" err="1"/>
              <a:t>Antifoulant</a:t>
            </a:r>
            <a:r>
              <a:rPr lang="en-US" baseline="0" dirty="0"/>
              <a:t>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colloidal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</a:t>
            </a:r>
            <a:r>
              <a:rPr lang="en-US" baseline="0" dirty="0"/>
              <a:t> taken from microscope</a:t>
            </a:r>
          </a:p>
          <a:p>
            <a:r>
              <a:rPr lang="en-US" baseline="0" dirty="0"/>
              <a:t>ImageJ to analyze fluorescent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880531"/>
            <a:ext cx="7766936" cy="4050836"/>
          </a:xfrm>
        </p:spPr>
        <p:txBody>
          <a:bodyPr/>
          <a:lstStyle/>
          <a:p>
            <a:pPr algn="ctr"/>
            <a:r>
              <a:rPr lang="en-US" b="1" dirty="0"/>
              <a:t>Heat-Responsive </a:t>
            </a:r>
            <a:r>
              <a:rPr lang="en-US" b="1" dirty="0" err="1"/>
              <a:t>Microgel</a:t>
            </a:r>
            <a:r>
              <a:rPr lang="en-US" b="1" dirty="0"/>
              <a:t> Anti-</a:t>
            </a:r>
            <a:r>
              <a:rPr lang="en-US" b="1" dirty="0" err="1"/>
              <a:t>Foulant</a:t>
            </a:r>
            <a:r>
              <a:rPr lang="en-US" b="1" dirty="0"/>
              <a:t> Coatings for Water Purification Membranes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146" y="4602860"/>
            <a:ext cx="8348133" cy="1808100"/>
          </a:xfrm>
        </p:spPr>
        <p:txBody>
          <a:bodyPr>
            <a:normAutofit/>
          </a:bodyPr>
          <a:lstStyle/>
          <a:p>
            <a:pPr algn="ctr" defTabSz="313531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Andrea Kraetz, Chemical Engineering</a:t>
            </a:r>
          </a:p>
          <a:p>
            <a:pPr algn="ctr" defTabSz="313531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Mentor: Dr. Mary Laura Lind Thomas, Associate Professor, Chemical Engineering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School for Engineering of Matter, Transport, and Energy, ASU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3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2167466"/>
            <a:ext cx="8596668" cy="259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Osmosis Membrane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8" y="4851326"/>
            <a:ext cx="6211147" cy="2006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728" y="4286184"/>
            <a:ext cx="4020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1</a:t>
            </a:r>
            <a:r>
              <a:rPr lang="en-US" sz="1400" dirty="0"/>
              <a:t>. Typical reverse osmosis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3549" y="5243646"/>
            <a:ext cx="1990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2</a:t>
            </a:r>
            <a:r>
              <a:rPr lang="en-US" sz="1400" dirty="0"/>
              <a:t>. Typical structure of a  reverse osmosis membrane.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8" y="1407500"/>
            <a:ext cx="4899513" cy="287868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22241" y="1484344"/>
            <a:ext cx="4500879" cy="3880773"/>
          </a:xfrm>
        </p:spPr>
        <p:txBody>
          <a:bodyPr/>
          <a:lstStyle/>
          <a:p>
            <a:r>
              <a:rPr lang="en-US" dirty="0"/>
              <a:t>Applied pressure forces contaminated water through membrane.</a:t>
            </a:r>
          </a:p>
          <a:p>
            <a:r>
              <a:rPr lang="en-US" dirty="0"/>
              <a:t>Membrane structure allows water through, but prevents the flow of contaminants.</a:t>
            </a:r>
          </a:p>
          <a:p>
            <a:r>
              <a:rPr lang="en-US" dirty="0"/>
              <a:t>Structure of the membrane determines selectivity.</a:t>
            </a:r>
          </a:p>
          <a:p>
            <a:r>
              <a:rPr lang="en-US" dirty="0"/>
              <a:t>Flux of the membrane is the amount of water through the membrane per area per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" y="4155787"/>
            <a:ext cx="8534400" cy="3880773"/>
          </a:xfrm>
        </p:spPr>
        <p:txBody>
          <a:bodyPr/>
          <a:lstStyle/>
          <a:p>
            <a:r>
              <a:rPr lang="en-US" dirty="0"/>
              <a:t>As contaminants build up on one side of the membrane, it produces a layer on the membrane surface.</a:t>
            </a:r>
          </a:p>
          <a:p>
            <a:r>
              <a:rPr lang="en-US" dirty="0"/>
              <a:t>Fouling layer prevents water from traveling through membrane.</a:t>
            </a:r>
          </a:p>
          <a:p>
            <a:r>
              <a:rPr lang="en-US" dirty="0"/>
              <a:t>Reduces the flux of the membrane and requires additional pressure to push water through, reducing efficiency.</a:t>
            </a:r>
          </a:p>
          <a:p>
            <a:r>
              <a:rPr lang="en-US" dirty="0"/>
              <a:t>Anti-fouling coatings are being developed to prevent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247"/>
            <a:ext cx="7958335" cy="2829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6871" y="2479407"/>
            <a:ext cx="227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3</a:t>
            </a:r>
            <a:r>
              <a:rPr lang="en-US" sz="1400" dirty="0"/>
              <a:t>. Fouled membrane surface</a:t>
            </a:r>
          </a:p>
        </p:txBody>
      </p:sp>
    </p:spTree>
    <p:extLst>
      <p:ext uri="{BB962C8B-B14F-4D97-AF65-F5344CB8AC3E}">
        <p14:creationId xmlns:p14="http://schemas.microsoft.com/office/powerpoint/2010/main" val="333702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Microgel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9088" y="1238428"/>
            <a:ext cx="7204849" cy="2190274"/>
          </a:xfrm>
        </p:spPr>
      </p:pic>
      <p:sp>
        <p:nvSpPr>
          <p:cNvPr id="5" name="TextBox 4"/>
          <p:cNvSpPr txBox="1"/>
          <p:nvPr/>
        </p:nvSpPr>
        <p:spPr>
          <a:xfrm>
            <a:off x="1300480" y="6234854"/>
            <a:ext cx="684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F. A. </a:t>
            </a:r>
            <a:r>
              <a:rPr lang="en-US" sz="1200" dirty="0" err="1"/>
              <a:t>Plamper</a:t>
            </a:r>
            <a:r>
              <a:rPr lang="en-US" sz="1200" dirty="0"/>
              <a:t> and W. </a:t>
            </a:r>
            <a:r>
              <a:rPr lang="en-US" sz="1200" dirty="0" err="1"/>
              <a:t>Richtering</a:t>
            </a:r>
            <a:r>
              <a:rPr lang="en-US" sz="1200" dirty="0"/>
              <a:t>, "Functional </a:t>
            </a:r>
            <a:r>
              <a:rPr lang="en-US" sz="1200" dirty="0" err="1"/>
              <a:t>Microgels</a:t>
            </a:r>
            <a:r>
              <a:rPr lang="en-US" sz="1200" dirty="0"/>
              <a:t> and </a:t>
            </a:r>
            <a:r>
              <a:rPr lang="en-US" sz="1200" dirty="0" err="1"/>
              <a:t>Microgel</a:t>
            </a:r>
            <a:r>
              <a:rPr lang="en-US" sz="1200" dirty="0"/>
              <a:t> Systems," Accounts of Chemical Research, vol. 50, no. 2, pp. 131-140, 2017.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6480" y="3779867"/>
            <a:ext cx="85344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Colloidal substance that is highly responsive to outside stimuli.</a:t>
            </a:r>
          </a:p>
          <a:p>
            <a:r>
              <a:rPr lang="en-US" dirty="0"/>
              <a:t>Shrinks at higher temperature.</a:t>
            </a:r>
          </a:p>
          <a:p>
            <a:r>
              <a:rPr lang="en-US" dirty="0" err="1"/>
              <a:t>Microgel</a:t>
            </a:r>
            <a:r>
              <a:rPr lang="en-US" dirty="0"/>
              <a:t> can be used as an anti-</a:t>
            </a:r>
            <a:r>
              <a:rPr lang="en-US" dirty="0" err="1"/>
              <a:t>foulant</a:t>
            </a:r>
            <a:r>
              <a:rPr lang="en-US" dirty="0"/>
              <a:t> coating through functional group binding to </a:t>
            </a:r>
            <a:r>
              <a:rPr lang="en-US" dirty="0" err="1"/>
              <a:t>foulant</a:t>
            </a:r>
            <a:r>
              <a:rPr lang="en-US" dirty="0"/>
              <a:t> and as a physical barrier between the </a:t>
            </a:r>
            <a:r>
              <a:rPr lang="en-US" dirty="0" err="1"/>
              <a:t>foulants</a:t>
            </a:r>
            <a:r>
              <a:rPr lang="en-US" dirty="0"/>
              <a:t> and the membrane surface.</a:t>
            </a:r>
          </a:p>
          <a:p>
            <a:r>
              <a:rPr lang="en-US" dirty="0"/>
              <a:t>When it shrinks in higher temperatures, </a:t>
            </a:r>
            <a:r>
              <a:rPr lang="en-US" dirty="0" err="1"/>
              <a:t>foulants</a:t>
            </a:r>
            <a:r>
              <a:rPr lang="en-US" dirty="0"/>
              <a:t> on the </a:t>
            </a:r>
            <a:r>
              <a:rPr lang="en-US" dirty="0" err="1"/>
              <a:t>microgel</a:t>
            </a:r>
            <a:r>
              <a:rPr lang="en-US" dirty="0"/>
              <a:t> will be removed.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1835" y="3296507"/>
            <a:ext cx="7443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4</a:t>
            </a:r>
            <a:r>
              <a:rPr lang="en-US" sz="1400" dirty="0"/>
              <a:t>. Swelling of </a:t>
            </a:r>
            <a:r>
              <a:rPr lang="en-US" sz="1400" dirty="0" err="1"/>
              <a:t>microgel</a:t>
            </a:r>
            <a:r>
              <a:rPr lang="en-US" sz="1400" dirty="0"/>
              <a:t> due to temperature</a:t>
            </a:r>
            <a:r>
              <a:rPr lang="en-US" sz="1400" baseline="30000" dirty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22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40932"/>
            <a:ext cx="12192000" cy="2518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71999"/>
            <a:ext cx="8596668" cy="1705337"/>
          </a:xfrm>
        </p:spPr>
        <p:txBody>
          <a:bodyPr/>
          <a:lstStyle/>
          <a:p>
            <a:r>
              <a:rPr lang="en-US" dirty="0"/>
              <a:t>Membrane dip coated with </a:t>
            </a:r>
            <a:r>
              <a:rPr lang="en-US" dirty="0" err="1"/>
              <a:t>microgel</a:t>
            </a:r>
            <a:endParaRPr lang="en-US" dirty="0"/>
          </a:p>
          <a:p>
            <a:r>
              <a:rPr lang="en-US" dirty="0"/>
              <a:t>Coated membrane with fluorescent bovine serum albumin (BSA)</a:t>
            </a:r>
          </a:p>
          <a:p>
            <a:r>
              <a:rPr lang="en-US" dirty="0"/>
              <a:t>Exposed </a:t>
            </a:r>
            <a:r>
              <a:rPr lang="en-US" dirty="0">
                <a:latin typeface="+mj-lt"/>
              </a:rPr>
              <a:t>membrane surface to heated water in cross flow (60°C) at low flow rate (0.4L/h) under fluorescent microscopy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1" y="1934982"/>
            <a:ext cx="11800577" cy="185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3075" y="3905527"/>
            <a:ext cx="778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5</a:t>
            </a:r>
            <a:r>
              <a:rPr lang="en-US" sz="1400" dirty="0"/>
              <a:t>. Experimental process for testing </a:t>
            </a:r>
            <a:r>
              <a:rPr lang="en-US" sz="1400" dirty="0" err="1"/>
              <a:t>microgel</a:t>
            </a:r>
            <a:r>
              <a:rPr lang="en-US" sz="1400" dirty="0"/>
              <a:t> as an anti-</a:t>
            </a:r>
            <a:r>
              <a:rPr lang="en-US" sz="1400" dirty="0" err="1"/>
              <a:t>foulant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455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36" y="231624"/>
            <a:ext cx="8596668" cy="13208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94" y="981504"/>
            <a:ext cx="2657739" cy="19933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33" y="981504"/>
            <a:ext cx="2657739" cy="1993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1" y="3969326"/>
            <a:ext cx="2657739" cy="1993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933" y="3969326"/>
            <a:ext cx="2657739" cy="1993304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631269"/>
              </p:ext>
            </p:extLst>
          </p:nvPr>
        </p:nvGraphicFramePr>
        <p:xfrm>
          <a:off x="5867617" y="1552424"/>
          <a:ext cx="5917776" cy="370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80089" y="5396905"/>
            <a:ext cx="589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Graph 1</a:t>
            </a:r>
            <a:r>
              <a:rPr lang="en-US" sz="1400" dirty="0"/>
              <a:t>. Indicates the amount of fluorescence remaining after 20 minutes of crossflow with hot water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716" y="2942984"/>
            <a:ext cx="539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6</a:t>
            </a:r>
            <a:r>
              <a:rPr lang="en-US" sz="1400" dirty="0"/>
              <a:t>. Image of </a:t>
            </a:r>
            <a:r>
              <a:rPr lang="en-US" sz="1400" dirty="0" err="1"/>
              <a:t>microgel</a:t>
            </a:r>
            <a:r>
              <a:rPr lang="en-US" sz="1400" dirty="0"/>
              <a:t> coated membrane with fluorescent BSA with a) the initial amount of fluorescence and b) the amount after 20 minutes of hot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194" y="5981680"/>
            <a:ext cx="5315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7</a:t>
            </a:r>
            <a:r>
              <a:rPr lang="en-US" sz="1400" dirty="0"/>
              <a:t>. Image of bare membrane with fluorescent BSA with a) the initial amount of fluorescence and b) the amount after 20 minutes of hot water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194" y="1000556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4933" y="1040106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4933" y="4000225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194" y="3987627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7a</a:t>
            </a:r>
          </a:p>
        </p:txBody>
      </p:sp>
    </p:spTree>
    <p:extLst>
      <p:ext uri="{BB962C8B-B14F-4D97-AF65-F5344CB8AC3E}">
        <p14:creationId xmlns:p14="http://schemas.microsoft.com/office/powerpoint/2010/main" val="341396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Membrane Functionalization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1760"/>
            <a:ext cx="8596668" cy="14398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reverse osmosis, </a:t>
            </a:r>
            <a:r>
              <a:rPr lang="en-US" dirty="0" err="1"/>
              <a:t>microgel</a:t>
            </a:r>
            <a:r>
              <a:rPr lang="en-US" dirty="0"/>
              <a:t> came off the membrane surface due to high pressures.</a:t>
            </a:r>
          </a:p>
          <a:p>
            <a:r>
              <a:rPr lang="en-US" dirty="0"/>
              <a:t>Creates the need to functionalize membrane surface in order to chemically bond the </a:t>
            </a:r>
            <a:r>
              <a:rPr lang="en-US" dirty="0" err="1"/>
              <a:t>microgel</a:t>
            </a:r>
            <a:r>
              <a:rPr lang="en-US" dirty="0"/>
              <a:t> to the membrane surface.</a:t>
            </a:r>
          </a:p>
          <a:p>
            <a:r>
              <a:rPr lang="en-US" dirty="0"/>
              <a:t>Functionalization could effect the performance of the membrane.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370261"/>
            <a:ext cx="3695700" cy="277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3370261"/>
            <a:ext cx="3695700" cy="2771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075" y="6142036"/>
            <a:ext cx="791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8</a:t>
            </a:r>
            <a:r>
              <a:rPr lang="en-US" sz="1400" dirty="0"/>
              <a:t>. Image of functionalized </a:t>
            </a:r>
            <a:r>
              <a:rPr lang="en-US" sz="1400" dirty="0" err="1"/>
              <a:t>microgel</a:t>
            </a:r>
            <a:r>
              <a:rPr lang="en-US" sz="1400" dirty="0"/>
              <a:t> membrane with fluorescent BSA with a) the initial amount of fluorescence and b) the amount after 20 minutes of hot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950" y="3370261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9650" y="3370261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328764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reverse osmosis tests on the functionalized membranes to determine if the </a:t>
            </a:r>
            <a:r>
              <a:rPr lang="en-US" dirty="0" err="1"/>
              <a:t>microgel</a:t>
            </a:r>
            <a:r>
              <a:rPr lang="en-US" dirty="0"/>
              <a:t> remains in the surface under these conditions.</a:t>
            </a:r>
          </a:p>
          <a:p>
            <a:r>
              <a:rPr lang="en-US" dirty="0"/>
              <a:t>Test </a:t>
            </a:r>
            <a:r>
              <a:rPr lang="en-US" dirty="0" err="1"/>
              <a:t>microgel</a:t>
            </a:r>
            <a:r>
              <a:rPr lang="en-US" dirty="0"/>
              <a:t> performance with various </a:t>
            </a:r>
            <a:r>
              <a:rPr lang="en-US" dirty="0" err="1"/>
              <a:t>foulants</a:t>
            </a:r>
            <a:r>
              <a:rPr lang="en-US" dirty="0"/>
              <a:t>.</a:t>
            </a:r>
          </a:p>
          <a:p>
            <a:r>
              <a:rPr lang="en-US" dirty="0"/>
              <a:t>Develop additional methods for the uniform coating of </a:t>
            </a:r>
            <a:r>
              <a:rPr lang="en-US" dirty="0" err="1"/>
              <a:t>microgel</a:t>
            </a:r>
            <a:r>
              <a:rPr lang="en-US" dirty="0"/>
              <a:t> on membrane.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5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My mentor Dr. Mary Laura Lind for the advice and resources she has provided me with and for the many hours she has spent reviewing my work.</a:t>
            </a:r>
          </a:p>
          <a:p>
            <a:r>
              <a:rPr lang="en-US" dirty="0"/>
              <a:t>Dr. François Perreault for his assistance and for the use of his laboratory and equipment.</a:t>
            </a:r>
          </a:p>
          <a:p>
            <a:r>
              <a:rPr lang="en-US" dirty="0"/>
              <a:t>Dr. Lenore Dai for her expertise and the use of her </a:t>
            </a:r>
            <a:r>
              <a:rPr lang="en-US" dirty="0" err="1"/>
              <a:t>microgel</a:t>
            </a:r>
            <a:r>
              <a:rPr lang="en-US" dirty="0"/>
              <a:t>.</a:t>
            </a:r>
          </a:p>
          <a:p>
            <a:r>
              <a:rPr lang="en-US" dirty="0"/>
              <a:t>Kaushik </a:t>
            </a:r>
            <a:r>
              <a:rPr lang="en-US" dirty="0" err="1"/>
              <a:t>Londhe</a:t>
            </a:r>
            <a:r>
              <a:rPr lang="en-US" dirty="0"/>
              <a:t>, Wendy Lin, and Doug Rice the graduate students, that have spent time developing experiments and training me. </a:t>
            </a:r>
          </a:p>
          <a:p>
            <a:r>
              <a:rPr lang="en-US" dirty="0"/>
              <a:t>Support from the ASU/NASA Space Grant Program.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697</Words>
  <Application>Microsoft Office PowerPoint</Application>
  <PresentationFormat>Widescreen</PresentationFormat>
  <Paragraphs>78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Heat-Responsive Microgel Anti-Foulant Coatings for Water Purification Membranes </vt:lpstr>
      <vt:lpstr>Reverse Osmosis Membrane</vt:lpstr>
      <vt:lpstr>Fouling</vt:lpstr>
      <vt:lpstr>Microgel</vt:lpstr>
      <vt:lpstr>Experiment</vt:lpstr>
      <vt:lpstr>Results</vt:lpstr>
      <vt:lpstr>Membrane Functionalization</vt:lpstr>
      <vt:lpstr>Future Work</vt:lpstr>
      <vt:lpstr>Acknowledgements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Heat-Responsive Microgel Anti-Foulant Coatings for Water Purification Membranes</dc:title>
  <dc:creator>Andrea Kraetz</dc:creator>
  <cp:lastModifiedBy>Andrea Kraetz</cp:lastModifiedBy>
  <cp:revision>16</cp:revision>
  <dcterms:created xsi:type="dcterms:W3CDTF">2018-03-29T16:49:29Z</dcterms:created>
  <dcterms:modified xsi:type="dcterms:W3CDTF">2018-03-31T01:14:07Z</dcterms:modified>
</cp:coreProperties>
</file>